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1" r:id="rId1"/>
  </p:sldMasterIdLst>
  <p:notesMasterIdLst>
    <p:notesMasterId r:id="rId16"/>
  </p:notesMasterIdLst>
  <p:sldIdLst>
    <p:sldId id="269" r:id="rId2"/>
    <p:sldId id="286" r:id="rId3"/>
    <p:sldId id="270" r:id="rId4"/>
    <p:sldId id="287" r:id="rId5"/>
    <p:sldId id="1747" r:id="rId6"/>
    <p:sldId id="1736" r:id="rId7"/>
    <p:sldId id="1757" r:id="rId8"/>
    <p:sldId id="1756" r:id="rId9"/>
    <p:sldId id="1760" r:id="rId10"/>
    <p:sldId id="1758" r:id="rId11"/>
    <p:sldId id="1748" r:id="rId12"/>
    <p:sldId id="1755" r:id="rId13"/>
    <p:sldId id="1737" r:id="rId14"/>
    <p:sldId id="175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9AC6"/>
    <a:srgbClr val="C55A11"/>
    <a:srgbClr val="4472C4"/>
    <a:srgbClr val="4C6EAE"/>
    <a:srgbClr val="7C7C7C"/>
    <a:srgbClr val="30AAC2"/>
    <a:srgbClr val="A0CC82"/>
    <a:srgbClr val="DEA178"/>
    <a:srgbClr val="76923C"/>
    <a:srgbClr val="FE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8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11/29/2024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11/29/2024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751840" y="742781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14. </a:t>
            </a:r>
            <a:r>
              <a:rPr lang="en-US" altLang="zh-CN" sz="4400" b="1" dirty="0">
                <a:solidFill>
                  <a:schemeClr val="bg1"/>
                </a:solidFill>
              </a:rPr>
              <a:t>D</a:t>
            </a:r>
            <a:r>
              <a:rPr lang="fr-FR" altLang="zh-CN" sz="4400" b="1" dirty="0" err="1">
                <a:solidFill>
                  <a:schemeClr val="bg1"/>
                </a:solidFill>
              </a:rPr>
              <a:t>emande</a:t>
            </a:r>
            <a:r>
              <a:rPr lang="fr-FR" altLang="zh-CN" sz="44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161F9C3-E271-1B1C-8697-EBA2EB72C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105" y="1949566"/>
            <a:ext cx="5577648" cy="320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44945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adhésion </a:t>
            </a:r>
            <a:r>
              <a:rPr lang="fr-FR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加入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</a:t>
            </a:r>
            <a:endParaRPr lang="en-US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demande l’adhésion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申请加盟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adhérer à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加入     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adhérer à une association </a:t>
            </a:r>
            <a:endParaRPr lang="zh-CN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  </a:t>
            </a:r>
            <a:r>
              <a:rPr lang="fr-FR" altLang="zh-CN" sz="2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salarié,e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( salaire)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工薪人员  </a:t>
            </a:r>
            <a:endParaRPr lang="fr-FR" altLang="zh-CN" sz="28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en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qualité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de  loc. </a:t>
            </a:r>
            <a:r>
              <a:rPr lang="en-US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prép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作为，以</a:t>
            </a:r>
            <a:r>
              <a:rPr lang="en-US" altLang="zh-CN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… …</a:t>
            </a:r>
            <a:r>
              <a:rPr lang="zh-CN" altLang="en-US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的身份</a:t>
            </a:r>
            <a:endParaRPr lang="fr-FR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</a:pPr>
            <a:r>
              <a:rPr lang="fr-FR" altLang="zh-CN" sz="2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centre de médecine du travail </a:t>
            </a:r>
            <a:r>
              <a:rPr lang="zh-CN" altLang="en-US" sz="2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职业医疗中心</a:t>
            </a:r>
            <a:endParaRPr lang="en-US" altLang="zh-CN" sz="28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D</a:t>
            </a:r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emande</a:t>
            </a:r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</a:t>
            </a:r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4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13FEAC4-1AA6-0B81-14F0-6D161191B43B}"/>
              </a:ext>
            </a:extLst>
          </p:cNvPr>
          <p:cNvSpPr txBox="1"/>
          <p:nvPr/>
        </p:nvSpPr>
        <p:spPr>
          <a:xfrm>
            <a:off x="1176033" y="1654986"/>
            <a:ext cx="10416528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sz="3600" dirty="0"/>
          </a:p>
          <a:p>
            <a:endParaRPr lang="fr-FR" altLang="zh-CN" sz="3600" dirty="0"/>
          </a:p>
          <a:p>
            <a:r>
              <a:rPr lang="fr-FR" altLang="zh-CN" sz="3600" dirty="0"/>
              <a:t>1.	Qui a rédigé cette demande ? </a:t>
            </a:r>
          </a:p>
          <a:p>
            <a:r>
              <a:rPr lang="fr-FR" altLang="zh-CN" sz="3600" dirty="0"/>
              <a:t>2.	Que demande cette société ?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297980" y="832656"/>
            <a:ext cx="2957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Demande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6B2C883-9BCC-8FA3-6015-94E2C8AFE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64" y="1747519"/>
            <a:ext cx="8555417" cy="88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6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06D1FCA-1F1C-1575-6317-B8D3C8AA2B8F}"/>
              </a:ext>
            </a:extLst>
          </p:cNvPr>
          <p:cNvSpPr txBox="1"/>
          <p:nvPr/>
        </p:nvSpPr>
        <p:spPr>
          <a:xfrm>
            <a:off x="1396665" y="938353"/>
            <a:ext cx="10226375" cy="43052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2143586" y="1023408"/>
            <a:ext cx="5324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Expressions utiles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8FBB13C-2625-4F2B-0015-8F9F93013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267979"/>
              </p:ext>
            </p:extLst>
          </p:nvPr>
        </p:nvGraphicFramePr>
        <p:xfrm>
          <a:off x="1071048" y="762000"/>
          <a:ext cx="10551992" cy="5534208"/>
        </p:xfrm>
        <a:graphic>
          <a:graphicData uri="http://schemas.openxmlformats.org/drawingml/2006/table">
            <a:tbl>
              <a:tblPr firstRow="1" firstCol="1" bandRow="1"/>
              <a:tblGrid>
                <a:gridCol w="10551992">
                  <a:extLst>
                    <a:ext uri="{9D8B030D-6E8A-4147-A177-3AD203B41FA5}">
                      <a16:colId xmlns:a16="http://schemas.microsoft.com/office/drawing/2014/main" val="3466778402"/>
                    </a:ext>
                  </a:extLst>
                </a:gridCol>
              </a:tblGrid>
              <a:tr h="553420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8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                                 </a:t>
                      </a:r>
                      <a:endParaRPr lang="zh-CN" sz="28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582063"/>
                  </a:ext>
                </a:extLst>
              </a:tr>
            </a:tbl>
          </a:graphicData>
        </a:graphic>
      </p:graphicFrame>
      <p:pic>
        <p:nvPicPr>
          <p:cNvPr id="8" name="图形 1" descr="无填充的笑脸">
            <a:extLst>
              <a:ext uri="{FF2B5EF4-FFF2-40B4-BE49-F238E27FC236}">
                <a16:creationId xmlns:a16="http://schemas.microsoft.com/office/drawing/2014/main" id="{563D563B-136A-4F07-F823-588B8D2A1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63925" y="1536987"/>
            <a:ext cx="190500" cy="190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16F3364-F78D-2E97-0642-C133696C50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1744" y="1371601"/>
            <a:ext cx="10090599" cy="454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19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83AAC87B-1DBC-25C0-FD51-5A122451F1B4}"/>
              </a:ext>
            </a:extLst>
          </p:cNvPr>
          <p:cNvSpPr txBox="1"/>
          <p:nvPr/>
        </p:nvSpPr>
        <p:spPr>
          <a:xfrm>
            <a:off x="1097280" y="1774293"/>
            <a:ext cx="10393680" cy="34707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zh-CN" altLang="zh-CN" sz="3200" b="1" kern="100" dirty="0">
                <a:solidFill>
                  <a:srgbClr val="00B0F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任务描述：</a:t>
            </a:r>
            <a:endParaRPr lang="fr-FR" altLang="zh-CN" sz="3200" b="1" kern="100" dirty="0">
              <a:solidFill>
                <a:srgbClr val="00B0F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dirty="0" err="1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Chinastar</a:t>
            </a:r>
            <a:r>
              <a:rPr lang="zh-CN" altLang="zh-CN" sz="2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公司刚刚入驻马达加斯加，按照该国海关规定，公司出口的精油原料符合退税规定。请以公司名义给该国海关写一份退税申请，为出口的</a:t>
            </a:r>
            <a:r>
              <a:rPr lang="fr-FR" altLang="zh-CN" sz="2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吨依兰精油</a:t>
            </a:r>
            <a:r>
              <a:rPr lang="zh-CN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fr-FR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ylang </a:t>
            </a:r>
            <a:r>
              <a:rPr lang="fr-FR" altLang="zh-CN" sz="2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ylang</a:t>
            </a:r>
            <a:r>
              <a:rPr lang="zh-CN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）申请海关退税</a:t>
            </a:r>
            <a:r>
              <a:rPr lang="fr-FR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 remboursement du droit de douane )</a:t>
            </a:r>
            <a:r>
              <a:rPr lang="zh-CN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480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9864B1-793C-C5D2-EE2C-BD595F403DA3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1D5DA16-4BF2-5875-E395-10517CFC8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175" y="2838352"/>
            <a:ext cx="8613183" cy="244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9454" y="488485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A81803E-6855-2587-2C48-79A52FD25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670" y="1942921"/>
            <a:ext cx="8413970" cy="378823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F7B0494-E903-F461-80B5-79C7794ED61C}"/>
              </a:ext>
            </a:extLst>
          </p:cNvPr>
          <p:cNvSpPr txBox="1"/>
          <p:nvPr/>
        </p:nvSpPr>
        <p:spPr>
          <a:xfrm>
            <a:off x="1889016" y="4701541"/>
            <a:ext cx="8413967" cy="1148065"/>
          </a:xfrm>
          <a:prstGeom prst="rect">
            <a:avLst/>
          </a:prstGeom>
          <a:solidFill>
            <a:srgbClr val="819AC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815059-C287-8172-A97A-378CCAF22EE7}"/>
              </a:ext>
            </a:extLst>
          </p:cNvPr>
          <p:cNvSpPr txBox="1"/>
          <p:nvPr/>
        </p:nvSpPr>
        <p:spPr>
          <a:xfrm>
            <a:off x="794193" y="2044005"/>
            <a:ext cx="44618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Réfléchir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A68850-B813-1330-54D6-13BC0D13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24500" y="284480"/>
            <a:ext cx="6667500" cy="657352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FF9165-142C-A4A1-B156-24FB95005AEC}"/>
              </a:ext>
            </a:extLst>
          </p:cNvPr>
          <p:cNvSpPr txBox="1"/>
          <p:nvPr/>
        </p:nvSpPr>
        <p:spPr>
          <a:xfrm>
            <a:off x="794193" y="3333704"/>
            <a:ext cx="4461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Avant de rédiger une demande, quelles sont les informations obligatoires?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172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-1.66667E-6 -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709572" y="76726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受理人</a:t>
            </a:r>
            <a:r>
              <a:rPr lang="fr-FR" altLang="zh-CN" sz="4400" b="1" dirty="0">
                <a:solidFill>
                  <a:schemeClr val="bg1"/>
                </a:solidFill>
              </a:rPr>
              <a:t>Destinataire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B37A3DB-FF83-C161-2C96-1FB7216BCB3B}"/>
              </a:ext>
            </a:extLst>
          </p:cNvPr>
          <p:cNvSpPr txBox="1"/>
          <p:nvPr/>
        </p:nvSpPr>
        <p:spPr>
          <a:xfrm>
            <a:off x="2647228" y="2004388"/>
            <a:ext cx="60978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事由</a:t>
            </a:r>
            <a:r>
              <a:rPr kumimoji="0" lang="fr-FR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Pour quel fait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47A569-4B03-1AAD-164D-301401E567D1}"/>
              </a:ext>
            </a:extLst>
          </p:cNvPr>
          <p:cNvSpPr txBox="1"/>
          <p:nvPr/>
        </p:nvSpPr>
        <p:spPr>
          <a:xfrm>
            <a:off x="3798006" y="3429000"/>
            <a:ext cx="687268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44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合法性</a:t>
            </a:r>
            <a:r>
              <a:rPr lang="fr-FR" altLang="zh-CN" dirty="0"/>
              <a:t>La régularité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43BFB0-E129-E1F7-5C67-9683D3D5485D}"/>
              </a:ext>
            </a:extLst>
          </p:cNvPr>
          <p:cNvSpPr txBox="1"/>
          <p:nvPr/>
        </p:nvSpPr>
        <p:spPr>
          <a:xfrm>
            <a:off x="4834759" y="4799419"/>
            <a:ext cx="746126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补充文件</a:t>
            </a:r>
            <a:r>
              <a:rPr kumimoji="0" lang="fr-FR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Les documents</a:t>
            </a:r>
            <a:r>
              <a:rPr kumimoji="0" lang="fr-FR" altLang="zh-CN" sz="4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 exigés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9EE53FD-C70F-8785-6A48-2C1568FE9BF5}"/>
              </a:ext>
            </a:extLst>
          </p:cNvPr>
          <p:cNvSpPr txBox="1"/>
          <p:nvPr/>
        </p:nvSpPr>
        <p:spPr>
          <a:xfrm>
            <a:off x="1238228" y="916582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67B0046-E3C2-3436-9E97-F513F1182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825" y="1544322"/>
            <a:ext cx="8586390" cy="343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44945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 conséquence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因此  </a:t>
            </a:r>
            <a:endParaRPr lang="en-US" altLang="zh-CN" sz="28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En conséquence, je vous dépose cette demande.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 conseiller n.m.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顾问  </a:t>
            </a:r>
            <a:endParaRPr lang="fr-FR" altLang="zh-CN" sz="28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un conseiller d’assurance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保险顾问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perspective </a:t>
            </a:r>
            <a:r>
              <a:rPr lang="en-US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n.f.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愿景  </a:t>
            </a:r>
            <a:endParaRPr lang="en-US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des perspectives </a:t>
            </a:r>
            <a:r>
              <a:rPr lang="en-US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d’avenir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未来的前景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D</a:t>
            </a:r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emande</a:t>
            </a:r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</a:t>
            </a:r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10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37199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juridique adj.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法律的  </a:t>
            </a:r>
            <a:endParaRPr lang="en-US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conseiller juridique </a:t>
            </a:r>
            <a:r>
              <a:rPr lang="zh-CN" altLang="en-US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法律顾问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forme juridique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法律形式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 société en nom collectif   (SNC)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共同名义企业  </a:t>
            </a:r>
            <a:endParaRPr lang="fr-FR" altLang="zh-CN" sz="28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capital</a:t>
            </a:r>
            <a:r>
              <a:rPr lang="en-US" altLang="zh-CN" sz="2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n.m. </a:t>
            </a:r>
            <a:r>
              <a:rPr lang="zh-CN" altLang="en-US" sz="2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（注册）资本  </a:t>
            </a:r>
            <a:endParaRPr lang="fr-FR" altLang="zh-CN" sz="28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</a:pPr>
            <a:endParaRPr lang="en-US" altLang="zh-CN" sz="28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D</a:t>
            </a:r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emande</a:t>
            </a:r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</a:t>
            </a:r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3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67944" y="1641527"/>
            <a:ext cx="10002694" cy="38238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Qui a rédigé cette demande ? 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Que demandent-ils ? 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Relevez des expressions de politesse dans la demande ?</a:t>
            </a:r>
            <a:endParaRPr lang="zh-CN" altLang="zh-CN" sz="2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809972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D</a:t>
            </a:r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emande</a:t>
            </a:r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</a:t>
            </a:r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4864B9-A261-16D3-903F-6035F76EF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64" y="1747519"/>
            <a:ext cx="8555417" cy="88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62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5014" y="1536701"/>
            <a:ext cx="10066104" cy="37687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envisager de v.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考虑，打算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envisager de partir 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打算动身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2. parvenir v.t.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传播到，传送到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 nouvelle nous est parvenue.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消息传到我们这里。 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Merci de nous faire parvenir votre offre. </a:t>
            </a:r>
            <a:r>
              <a:rPr lang="zh-CN" altLang="en-US" sz="2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请报价。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D</a:t>
            </a:r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emande</a:t>
            </a:r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</a:t>
            </a:r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4372</TotalTime>
  <Words>550</Words>
  <Application>Microsoft Office PowerPoint</Application>
  <PresentationFormat>Grand écran</PresentationFormat>
  <Paragraphs>111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等线</vt:lpstr>
      <vt:lpstr>宋体</vt:lpstr>
      <vt:lpstr>微软雅黑</vt:lpstr>
      <vt:lpstr>Arial</vt:lpstr>
      <vt:lpstr>Calibri</vt:lpstr>
      <vt:lpstr>Calibri Light</vt:lpstr>
      <vt:lpstr>Cambria Math</vt:lpstr>
      <vt:lpstr>Rockwell Extra Bold</vt:lpstr>
      <vt:lpstr>Times New Roman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50</cp:revision>
  <dcterms:created xsi:type="dcterms:W3CDTF">2022-08-16T14:16:08Z</dcterms:created>
  <dcterms:modified xsi:type="dcterms:W3CDTF">2024-11-29T00:39:12Z</dcterms:modified>
</cp:coreProperties>
</file>